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7" r:id="rId2"/>
    <p:sldId id="256" r:id="rId3"/>
    <p:sldId id="258" r:id="rId4"/>
    <p:sldId id="261" r:id="rId5"/>
    <p:sldId id="263" r:id="rId6"/>
    <p:sldId id="262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66" r:id="rId17"/>
    <p:sldId id="275" r:id="rId18"/>
    <p:sldId id="272" r:id="rId19"/>
    <p:sldId id="260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85" autoAdjust="0"/>
  </p:normalViewPr>
  <p:slideViewPr>
    <p:cSldViewPr snapToGrid="0">
      <p:cViewPr varScale="1">
        <p:scale>
          <a:sx n="60" d="100"/>
          <a:sy n="60" d="100"/>
        </p:scale>
        <p:origin x="10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28928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633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5190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3757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3977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61812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8003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2396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0599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4566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19888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3802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057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488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6449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777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941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84B2AEB-CC72-4D10-8FCD-258D76BAD8BA}" type="datetimeFigureOut">
              <a:rPr lang="pl-PL" smtClean="0"/>
              <a:t>12.04.2021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D75FD44-DAEC-48E3-9646-0B5859857E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7164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F261472-2D52-4CFF-A0C8-E97C71B42B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6129" y="1122363"/>
            <a:ext cx="9561871" cy="3302154"/>
          </a:xfrm>
        </p:spPr>
        <p:txBody>
          <a:bodyPr>
            <a:normAutofit fontScale="90000"/>
          </a:bodyPr>
          <a:lstStyle/>
          <a:p>
            <a:r>
              <a:rPr lang="pl-PL" dirty="0"/>
              <a:t>Postaw na zdrowie </a:t>
            </a:r>
            <a:br>
              <a:rPr lang="pl-PL" dirty="0"/>
            </a:br>
            <a:r>
              <a:rPr lang="pl-PL" dirty="0"/>
              <a:t>i odporność na stres</a:t>
            </a:r>
            <a:br>
              <a:rPr lang="pl-PL" dirty="0"/>
            </a:br>
            <a:br>
              <a:rPr lang="pl-PL" dirty="0"/>
            </a:br>
            <a:r>
              <a:rPr lang="pl-PL" sz="4400" dirty="0"/>
              <a:t>Światowy Dzień Zdrowia</a:t>
            </a:r>
            <a:endParaRPr lang="pl-PL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8E6C9F3-9F12-4DEA-A0F5-83C332282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48980"/>
            <a:ext cx="9144000" cy="1489587"/>
          </a:xfrm>
        </p:spPr>
        <p:txBody>
          <a:bodyPr/>
          <a:lstStyle/>
          <a:p>
            <a:endParaRPr lang="pl-PL" dirty="0"/>
          </a:p>
          <a:p>
            <a:r>
              <a:rPr lang="pl-PL" dirty="0"/>
              <a:t>oprac. mgr Aneta Kruk</a:t>
            </a:r>
          </a:p>
          <a:p>
            <a:r>
              <a:rPr lang="pl-PL" dirty="0"/>
              <a:t>psycholog szkolny</a:t>
            </a:r>
          </a:p>
        </p:txBody>
      </p:sp>
    </p:spTree>
    <p:extLst>
      <p:ext uri="{BB962C8B-B14F-4D97-AF65-F5344CB8AC3E}">
        <p14:creationId xmlns:p14="http://schemas.microsoft.com/office/powerpoint/2010/main" val="2791269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AA914E-650F-457C-ABED-167AB6138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7906" y="348916"/>
            <a:ext cx="6212515" cy="1139825"/>
          </a:xfrm>
        </p:spPr>
        <p:txBody>
          <a:bodyPr/>
          <a:lstStyle/>
          <a:p>
            <a:r>
              <a:rPr lang="pl-PL" dirty="0"/>
              <a:t> Owoce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2F7D2EF-1F67-4958-AD3A-8B1F1D41A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3684" y="1488741"/>
            <a:ext cx="6460958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dirty="0"/>
              <a:t>Odgrywają kluczową rolę w diecie. Poprawiają funkcjonowanie jelit. Są:</a:t>
            </a:r>
          </a:p>
          <a:p>
            <a:r>
              <a:rPr lang="pl-PL" dirty="0"/>
              <a:t>źródłem witaminy A: </a:t>
            </a:r>
          </a:p>
          <a:p>
            <a:pPr marL="0" indent="0">
              <a:buNone/>
            </a:pPr>
            <a:r>
              <a:rPr lang="pl-PL" sz="2000" dirty="0"/>
              <a:t>(pomidory i pomarańczowe owoce np. morele, mango)</a:t>
            </a:r>
            <a:endParaRPr lang="pl-PL" dirty="0"/>
          </a:p>
          <a:p>
            <a:r>
              <a:rPr lang="pl-PL" dirty="0"/>
              <a:t>źródłem witaminy C: </a:t>
            </a:r>
          </a:p>
          <a:p>
            <a:pPr marL="0" indent="0">
              <a:buNone/>
            </a:pPr>
            <a:r>
              <a:rPr lang="pl-PL" sz="2000" dirty="0"/>
              <a:t>(owoce cytrusowe i ich soki, kiwi, truskawki, pomidory)</a:t>
            </a:r>
          </a:p>
          <a:p>
            <a:r>
              <a:rPr lang="pl-PL" dirty="0"/>
              <a:t>źródłem kwasu foliowego: </a:t>
            </a:r>
          </a:p>
          <a:p>
            <a:pPr marL="0" indent="0">
              <a:buNone/>
            </a:pPr>
            <a:r>
              <a:rPr lang="pl-PL" sz="2000" dirty="0"/>
              <a:t>(pomarańcze i ich soki)</a:t>
            </a:r>
          </a:p>
          <a:p>
            <a:r>
              <a:rPr lang="pl-PL" dirty="0"/>
              <a:t>źródłem potasu: </a:t>
            </a:r>
          </a:p>
          <a:p>
            <a:pPr marL="0" indent="0">
              <a:buNone/>
            </a:pPr>
            <a:r>
              <a:rPr lang="pl-PL" sz="2000" dirty="0"/>
              <a:t>(banany, suszone owoce)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48AFE3D4-D019-4981-8E2C-3D2234AC2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578" y="2475511"/>
            <a:ext cx="4224087" cy="237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23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08FEE4-0FC4-4960-9F89-5E5CA69AA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365126"/>
            <a:ext cx="4611689" cy="934286"/>
          </a:xfrm>
        </p:spPr>
        <p:txBody>
          <a:bodyPr>
            <a:normAutofit/>
          </a:bodyPr>
          <a:lstStyle/>
          <a:p>
            <a:r>
              <a:rPr lang="pl-PL" dirty="0"/>
              <a:t>Warzywa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932064A-E7B3-4A2D-A9CB-217C0124A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8643" y="1472699"/>
            <a:ext cx="6059905" cy="466725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dirty="0"/>
              <a:t>Są źródłem witamin, minerałów i błonnika. Odgrywają kluczową rolę w diecie.</a:t>
            </a:r>
          </a:p>
          <a:p>
            <a:r>
              <a:rPr lang="pl-PL" dirty="0"/>
              <a:t>źródła witaminy A: </a:t>
            </a:r>
          </a:p>
          <a:p>
            <a:pPr marL="0" indent="0">
              <a:buNone/>
            </a:pPr>
            <a:r>
              <a:rPr lang="pl-PL" sz="2200" dirty="0"/>
              <a:t>(marchew, słodkie ziemniaki, dynie, szpinak, rzepa)</a:t>
            </a:r>
          </a:p>
          <a:p>
            <a:r>
              <a:rPr lang="pl-PL" dirty="0"/>
              <a:t>źródła witaminy C: </a:t>
            </a:r>
          </a:p>
          <a:p>
            <a:pPr marL="0" indent="0">
              <a:buNone/>
            </a:pPr>
            <a:r>
              <a:rPr lang="pl-PL" sz="2200" dirty="0"/>
              <a:t>(brokuły, papryka, ziemniaki, sałata, rzepa, szpinak)</a:t>
            </a:r>
          </a:p>
          <a:p>
            <a:r>
              <a:rPr lang="pl-PL" dirty="0"/>
              <a:t>źródła kwasu foliowego: </a:t>
            </a:r>
          </a:p>
          <a:p>
            <a:pPr marL="0" indent="0">
              <a:buNone/>
            </a:pPr>
            <a:r>
              <a:rPr lang="pl-PL" sz="2200" dirty="0"/>
              <a:t>(fasola, groszek, orzeszki ziemne, szpinak, sałata)</a:t>
            </a:r>
          </a:p>
          <a:p>
            <a:r>
              <a:rPr lang="pl-PL" dirty="0"/>
              <a:t>źródła potasu: </a:t>
            </a:r>
          </a:p>
          <a:p>
            <a:pPr marL="0" indent="0">
              <a:buNone/>
            </a:pPr>
            <a:r>
              <a:rPr lang="pl-PL" sz="2200" dirty="0"/>
              <a:t>(pieczone ziemniaki, gotowany szpinak, fasola)</a:t>
            </a:r>
          </a:p>
          <a:p>
            <a:pPr marL="0" indent="0">
              <a:buNone/>
            </a:pPr>
            <a:r>
              <a:rPr lang="pl-PL" dirty="0"/>
              <a:t>Dziennie zalecane jest zjedzenie 3 porcji warzyw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D5A9316-DF48-4171-8042-B4BBD6E0A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8548" y="2097505"/>
            <a:ext cx="3994484" cy="266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11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14D25A3-49B7-4817-8ABD-DEDC2A8FB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2" y="128338"/>
            <a:ext cx="6382084" cy="1475874"/>
          </a:xfrm>
        </p:spPr>
        <p:txBody>
          <a:bodyPr/>
          <a:lstStyle/>
          <a:p>
            <a:r>
              <a:rPr lang="pl-PL" dirty="0"/>
              <a:t>Kasze, ryże, pieczywo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6452979-9AB0-4175-AC2B-BDCABCE82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3985" y="1809583"/>
            <a:ext cx="6252411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dirty="0"/>
              <a:t>Stanowią źródło węglowodanów i błonnika. Produkty zbożowe zawierają żelazo, witaminę E i B. Zaliczamy tu następujące produkty:</a:t>
            </a:r>
          </a:p>
          <a:p>
            <a:r>
              <a:rPr lang="pl-PL" dirty="0"/>
              <a:t>pieczywo gruboziarniste, z pełnego ziarna,</a:t>
            </a:r>
          </a:p>
          <a:p>
            <a:r>
              <a:rPr lang="pl-PL" dirty="0"/>
              <a:t>płatki zbożowe</a:t>
            </a:r>
          </a:p>
          <a:p>
            <a:r>
              <a:rPr lang="pl-PL" dirty="0"/>
              <a:t>kasze</a:t>
            </a:r>
          </a:p>
          <a:p>
            <a:r>
              <a:rPr lang="pl-PL" dirty="0"/>
              <a:t>makaron</a:t>
            </a:r>
          </a:p>
          <a:p>
            <a:r>
              <a:rPr lang="pl-PL" dirty="0"/>
              <a:t>herbatniki oraz potrawy z mąki i zbóż, naleśniki, kluski</a:t>
            </a:r>
          </a:p>
          <a:p>
            <a:pPr marL="0" indent="0">
              <a:buNone/>
            </a:pPr>
            <a:r>
              <a:rPr lang="pl-PL" dirty="0"/>
              <a:t>Ilość potrzebnych dziennych porcji: 6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90F8006-6D01-43BF-9036-6953A891F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6396" y="2096506"/>
            <a:ext cx="4004762" cy="266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294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CAE8E412-E87F-45F5-820D-3E520E89C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146" y="365125"/>
            <a:ext cx="2440201" cy="1859201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FFD91552-688A-4B75-BDD5-5D4A544DF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4474" y="377324"/>
            <a:ext cx="6284495" cy="950328"/>
          </a:xfrm>
        </p:spPr>
        <p:txBody>
          <a:bodyPr/>
          <a:lstStyle/>
          <a:p>
            <a:r>
              <a:rPr lang="pl-PL" dirty="0"/>
              <a:t>Woda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543AE97-D5A2-41AB-B423-8CD59F779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1706" y="1690688"/>
            <a:ext cx="10515600" cy="48021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dirty="0"/>
              <a:t>Twoje ciało składa się w 60 % z wody. Woda:</a:t>
            </a:r>
          </a:p>
          <a:p>
            <a:pPr marL="0" indent="0" algn="just">
              <a:buNone/>
            </a:pPr>
            <a:r>
              <a:rPr lang="pl-PL" sz="2400" dirty="0"/>
              <a:t>- to 50-80 proc. masy ciała (mniejszy procent u kobiet, osób starszych i otyłych, więcej u mężczyzn)</a:t>
            </a:r>
          </a:p>
          <a:p>
            <a:pPr marL="0" indent="0" algn="just">
              <a:buNone/>
            </a:pPr>
            <a:r>
              <a:rPr lang="pl-PL" sz="2400" dirty="0"/>
              <a:t>- jest składnikiem tkanek i płynów ustrojowych, które transportują w organizmie tlen, składniki odżywcze i inne ważne substancje</a:t>
            </a:r>
          </a:p>
          <a:p>
            <a:pPr marL="0" indent="0" algn="just">
              <a:buNone/>
            </a:pPr>
            <a:r>
              <a:rPr lang="pl-PL" sz="2400" dirty="0"/>
              <a:t>- niezbędna do regulacji ciepłoty ciała, wydalania produktów przemiany materii czy procesów trawienia</a:t>
            </a:r>
          </a:p>
          <a:p>
            <a:pPr marL="0" indent="0" algn="just">
              <a:buNone/>
            </a:pPr>
            <a:r>
              <a:rPr lang="pl-PL" sz="2400" dirty="0"/>
              <a:t>- pełni funkcję ochronną dla mózgu, gałki ocznej, płodu, rdzenia kręgowego.</a:t>
            </a:r>
          </a:p>
          <a:p>
            <a:pPr marL="0" indent="0" algn="just">
              <a:buNone/>
            </a:pPr>
            <a:r>
              <a:rPr lang="pl-PL" sz="2400" dirty="0"/>
              <a:t>Przy temperaturze do 21 st. C możesz przetrwać bez wody do 10 dni, pod warunkiem, że nie będziesz się ruszać i schowasz w cieniu. Przy 32 st. C – przetrwasz tydzień, a przy 50 st. C – tylko 2 dni.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12184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D8F26C98-11C1-4C0D-9A4A-F6121D2BB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239" y="140369"/>
            <a:ext cx="2267952" cy="1511968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024E257-2998-496E-8966-0B540C3BD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036" y="140369"/>
            <a:ext cx="5012742" cy="934452"/>
          </a:xfrm>
        </p:spPr>
        <p:txBody>
          <a:bodyPr/>
          <a:lstStyle/>
          <a:p>
            <a:r>
              <a:rPr lang="pl-PL" dirty="0"/>
              <a:t>Woda - Ile należy pić?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F311F31-53E1-4AA4-BE7A-C410E391D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9346" y="864269"/>
            <a:ext cx="10234863" cy="585336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pl-PL" dirty="0"/>
              <a:t>Dziennie tracimy od 2,5 do 3 l wody, przede wszystkim w wyniku działania układu pokarmowego, nerek, płuc czy poprzez skórę w postaci potu.</a:t>
            </a:r>
          </a:p>
          <a:p>
            <a:pPr algn="just"/>
            <a:r>
              <a:rPr lang="pl-PL" dirty="0"/>
              <a:t>Jeśli tracisz wodę w ilości 2 proc. masy ciała, pojawia się silne pragnienie i ubytek kilogramów.</a:t>
            </a:r>
          </a:p>
          <a:p>
            <a:pPr algn="just"/>
            <a:r>
              <a:rPr lang="pl-PL" dirty="0"/>
              <a:t>Przy utracie wody od 2–4 proc. masy ciała pojawiają się kolejne objawy, m.in. suchość </a:t>
            </a:r>
            <a:br>
              <a:rPr lang="pl-PL" dirty="0"/>
            </a:br>
            <a:r>
              <a:rPr lang="pl-PL" dirty="0"/>
              <a:t>w ustach, ból i zawroty głowy, osłabienie, niedociśnienie, omdlenia, niewielkie ilości  moczu </a:t>
            </a:r>
            <a:br>
              <a:rPr lang="pl-PL" dirty="0"/>
            </a:br>
            <a:r>
              <a:rPr lang="pl-PL" dirty="0"/>
              <a:t>o ciemnym zabarwieniu, suchy język, trudności w mówieniu, zapadnięta twarz, utrata sił oraz zaparcia.</a:t>
            </a:r>
          </a:p>
          <a:p>
            <a:pPr algn="just"/>
            <a:r>
              <a:rPr lang="pl-PL" dirty="0"/>
              <a:t>Jeśli stracisz 5-6 proc., pojawi się nadmierna senność i uczucie mrowienia, drętwienie.</a:t>
            </a:r>
          </a:p>
          <a:p>
            <a:pPr algn="just"/>
            <a:r>
              <a:rPr lang="pl-PL" dirty="0"/>
              <a:t>Przy 10-15 proc. – drgawki, zaburzenia świadomości, utrata przytomności, obrzęk języka.</a:t>
            </a:r>
          </a:p>
          <a:p>
            <a:pPr algn="just"/>
            <a:r>
              <a:rPr lang="pl-PL" dirty="0"/>
              <a:t>Utrata wody powyżej 15 proc. masy ciała to stan krytyczny, który prowadzi do śmierci.</a:t>
            </a:r>
          </a:p>
          <a:p>
            <a:pPr marL="0" indent="0" algn="just">
              <a:buNone/>
            </a:pPr>
            <a:r>
              <a:rPr lang="pl-PL" b="1" dirty="0"/>
              <a:t>Zapotrzebowanie na wodę zależy od tego, ile jej zużywasz. </a:t>
            </a:r>
            <a:r>
              <a:rPr lang="pl-PL" dirty="0"/>
              <a:t>Dorosły człowiek, w zależności od płci, masy ciał, aktywności fizycznej i temperatury otoczenia powinien wypijać od 1,5 do 2 l, </a:t>
            </a:r>
            <a:br>
              <a:rPr lang="pl-PL" dirty="0"/>
            </a:br>
            <a:r>
              <a:rPr lang="pl-PL" dirty="0"/>
              <a:t>a podczas upałów nawet do 3,5 l płynów w ciągu dnia. </a:t>
            </a:r>
          </a:p>
        </p:txBody>
      </p:sp>
    </p:spTree>
    <p:extLst>
      <p:ext uri="{BB962C8B-B14F-4D97-AF65-F5344CB8AC3E}">
        <p14:creationId xmlns:p14="http://schemas.microsoft.com/office/powerpoint/2010/main" val="2007270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ED209B-1A1D-4481-BDAB-0838F6896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240632"/>
            <a:ext cx="5766721" cy="1171073"/>
          </a:xfrm>
        </p:spPr>
        <p:txBody>
          <a:bodyPr/>
          <a:lstStyle/>
          <a:p>
            <a:r>
              <a:rPr lang="pl-PL" dirty="0"/>
              <a:t>Aktywność fizyczna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6C40670-A42F-4C8E-81AA-AE760110B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825625"/>
            <a:ext cx="7723857" cy="4351338"/>
          </a:xfrm>
        </p:spPr>
        <p:txBody>
          <a:bodyPr/>
          <a:lstStyle/>
          <a:p>
            <a:r>
              <a:rPr lang="pl-PL" dirty="0"/>
              <a:t>U podstawy piramidy znajduje się aktywność fizyczna.</a:t>
            </a:r>
          </a:p>
          <a:p>
            <a:r>
              <a:rPr lang="pl-PL" dirty="0"/>
              <a:t>Zaliczamy do niej zarówno zajęcia w ramach wychowania fizycznego, SKS-ów i prowadzone w klubach sportowych, jak biegi, gra w piłkę nożną, ręczną, siatkówkę, koszykówkę itp.</a:t>
            </a:r>
          </a:p>
          <a:p>
            <a:r>
              <a:rPr lang="pl-PL" dirty="0"/>
              <a:t>Możemy także jeździć na rowerze, hulajnodze i rolkach.</a:t>
            </a:r>
          </a:p>
          <a:p>
            <a:r>
              <a:rPr lang="pl-PL" dirty="0"/>
              <a:t>Aktywnością fizyczną są również spacery, prace domowe, a nawet wchodzenie po schodach.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FC91A54-EE27-4585-9E20-EEF9634DB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9433" y="329029"/>
            <a:ext cx="4334999" cy="1681163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D3927DDF-7D3B-46C9-A25D-1B6C599B41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167" y="2826545"/>
            <a:ext cx="2619375" cy="174307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8E0AB78-13C4-4E24-99F2-ECB4C2FA09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8167" y="4847808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984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2C810E7-6342-4DDC-8D3A-8A1FA6DD3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126" y="296779"/>
            <a:ext cx="10515600" cy="1009651"/>
          </a:xfrm>
        </p:spPr>
        <p:txBody>
          <a:bodyPr>
            <a:normAutofit fontScale="90000"/>
          </a:bodyPr>
          <a:lstStyle/>
          <a:p>
            <a:r>
              <a:rPr lang="pl-PL" dirty="0"/>
              <a:t>Zasady zdrowego żywienia i stylu życia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2B44EE5-4BF5-4091-A650-7497FF261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7958" y="1010652"/>
            <a:ext cx="10198768" cy="584734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pl-PL" dirty="0"/>
              <a:t>Jedz regularnie 5 posiłków i pamiętaj o częstym piciu wody oraz myj zęby po jedzeniu.</a:t>
            </a:r>
          </a:p>
          <a:p>
            <a:pPr algn="just"/>
            <a:r>
              <a:rPr lang="pl-PL" dirty="0"/>
              <a:t>Jedz różnorodne warzywa i owoce jak najczęściej i w jak największej ilości.</a:t>
            </a:r>
          </a:p>
          <a:p>
            <a:pPr algn="just"/>
            <a:r>
              <a:rPr lang="pl-PL" dirty="0"/>
              <a:t>Jedz produkty zbożowe, zwłaszcza pełnoziarniste.</a:t>
            </a:r>
          </a:p>
          <a:p>
            <a:pPr algn="just"/>
            <a:r>
              <a:rPr lang="pl-PL" dirty="0"/>
              <a:t>Pij co najmniej 3–4 szklanki mleka dziennie (możesz je zastąpić jogurtem naturalnym, kefirem i – częściowo – serem).</a:t>
            </a:r>
          </a:p>
          <a:p>
            <a:pPr algn="just"/>
            <a:r>
              <a:rPr lang="pl-PL" dirty="0"/>
              <a:t>Jedz chude mięso, ryby, jaja, nasiona roślin strączkowych oraz wybieraj tłuszcze roślinne zamiast zwierzęcych.</a:t>
            </a:r>
          </a:p>
          <a:p>
            <a:pPr algn="just"/>
            <a:r>
              <a:rPr lang="pl-PL" dirty="0"/>
              <a:t>Nie spożywaj słodkich napojów oraz słodyczy (zastępuj je owocami i orzechami).</a:t>
            </a:r>
          </a:p>
          <a:p>
            <a:pPr algn="just"/>
            <a:r>
              <a:rPr lang="pl-PL" dirty="0"/>
              <a:t>Nie dosalaj potraw, nie jedz słonych przekąsek i produktów typu fast food.</a:t>
            </a:r>
          </a:p>
          <a:p>
            <a:pPr algn="just"/>
            <a:r>
              <a:rPr lang="pl-PL" dirty="0"/>
              <a:t>Bądź codziennie aktywny fizycznie co najmniej godzinę dziennie (ograniczaj na ile to możliwe w czasie zdalnego nauczania oglądanie telewizji, korzystanie z komputera </a:t>
            </a:r>
            <a:br>
              <a:rPr lang="pl-PL" dirty="0"/>
            </a:br>
            <a:r>
              <a:rPr lang="pl-PL" dirty="0"/>
              <a:t>i innych urządzeń elektronicznych do 2 godz.).</a:t>
            </a:r>
          </a:p>
          <a:p>
            <a:r>
              <a:rPr lang="pl-PL" dirty="0"/>
              <a:t>Wysypiaj się, aby Twój mózg mógł wypocząć.</a:t>
            </a:r>
          </a:p>
          <a:p>
            <a:r>
              <a:rPr lang="pl-PL" dirty="0"/>
              <a:t>Sprawdzaj regularnie wysokość i masę ciała.</a:t>
            </a:r>
          </a:p>
        </p:txBody>
      </p:sp>
    </p:spTree>
    <p:extLst>
      <p:ext uri="{BB962C8B-B14F-4D97-AF65-F5344CB8AC3E}">
        <p14:creationId xmlns:p14="http://schemas.microsoft.com/office/powerpoint/2010/main" val="2403043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929BD5-7576-4BA3-8D4B-22194849E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788" y="2582779"/>
            <a:ext cx="2341438" cy="2229852"/>
          </a:xfrm>
        </p:spPr>
        <p:txBody>
          <a:bodyPr/>
          <a:lstStyle/>
          <a:p>
            <a:r>
              <a:rPr lang="pl-PL" dirty="0"/>
              <a:t>Stres</a:t>
            </a: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43350336-F58A-4BFC-B913-DB426353CC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0226" y="397043"/>
            <a:ext cx="8908815" cy="606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25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31598EF-682E-45AF-869E-58510517A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112296"/>
            <a:ext cx="4932531" cy="1491916"/>
          </a:xfrm>
        </p:spPr>
        <p:txBody>
          <a:bodyPr/>
          <a:lstStyle/>
          <a:p>
            <a:r>
              <a:rPr lang="pl-PL" dirty="0"/>
              <a:t>Stres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E916FD1-76E4-40E7-8E28-F39BE9654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1" y="1253331"/>
            <a:ext cx="702243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Żyjąc zdrowo stajemy się odporni na stres. Znacznie lepiej radzimy sobie w trudnych sytuacjach.</a:t>
            </a:r>
          </a:p>
          <a:p>
            <a:pPr marL="0" indent="0">
              <a:buNone/>
            </a:pPr>
            <a:r>
              <a:rPr lang="pl-PL" dirty="0"/>
              <a:t>Czynnikami bezpośrednio łagodzącymi stres są:</a:t>
            </a:r>
          </a:p>
          <a:p>
            <a:r>
              <a:rPr lang="pl-PL" sz="2000" dirty="0"/>
              <a:t>regularny odpoczynek</a:t>
            </a:r>
          </a:p>
          <a:p>
            <a:r>
              <a:rPr lang="pl-PL" sz="2000" dirty="0"/>
              <a:t>spożywanie w regularnych odstępach czasu zbilansowanych posiłków</a:t>
            </a:r>
          </a:p>
          <a:p>
            <a:r>
              <a:rPr lang="pl-PL" sz="2000" dirty="0"/>
              <a:t>regularne ćwiczenia fizyczne</a:t>
            </a:r>
          </a:p>
          <a:p>
            <a:r>
              <a:rPr lang="pl-PL" sz="2000" dirty="0"/>
              <a:t>praktykowanie technik relaksacyjnych np. joga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18B89F5-9CBD-4E84-8CBC-86DA7BF7E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743" y="685800"/>
            <a:ext cx="3115326" cy="174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210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496DF02-09E2-4639-83F2-3F1A3C279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4053" y="321696"/>
            <a:ext cx="3986768" cy="2313907"/>
          </a:xfrm>
        </p:spPr>
        <p:txBody>
          <a:bodyPr>
            <a:normAutofit/>
          </a:bodyPr>
          <a:lstStyle/>
          <a:p>
            <a:r>
              <a:rPr lang="pl-PL" dirty="0"/>
              <a:t>Jak sobie radzić ze stresem w pandemii?</a:t>
            </a:r>
          </a:p>
        </p:txBody>
      </p:sp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id="{D1EE2BCD-248E-4B3A-902E-D1356F66D7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84457" y="151888"/>
            <a:ext cx="5230136" cy="653767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B81B30EF-DBA2-4A4E-AE09-092F3EA78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522" y="3382727"/>
            <a:ext cx="3098204" cy="20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36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C4B5C0-3A3E-4EDE-A747-5D2B8ABE6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491203"/>
            <a:ext cx="10018713" cy="1219204"/>
          </a:xfrm>
        </p:spPr>
        <p:txBody>
          <a:bodyPr/>
          <a:lstStyle/>
          <a:p>
            <a:r>
              <a:rPr lang="pl-PL" dirty="0"/>
              <a:t>Czy młodzież i dzieci żyją zdrowo?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5F88E4B-C6C6-4422-8FC8-D4739CF7C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1" y="1844843"/>
            <a:ext cx="7050090" cy="3946358"/>
          </a:xfrm>
        </p:spPr>
        <p:txBody>
          <a:bodyPr>
            <a:normAutofit/>
          </a:bodyPr>
          <a:lstStyle/>
          <a:p>
            <a:r>
              <a:rPr lang="pl-PL" dirty="0"/>
              <a:t>To pytanie nabiera szczególnego znaczenia w dobie pandemii, nauczania zdalnego czy izolacji społecznej</a:t>
            </a:r>
          </a:p>
          <a:p>
            <a:endParaRPr lang="pl-PL" dirty="0"/>
          </a:p>
          <a:p>
            <a:r>
              <a:rPr lang="pl-PL" dirty="0"/>
              <a:t>Odpowiedź może być tylko jedna</a:t>
            </a:r>
          </a:p>
          <a:p>
            <a:pPr marL="0" indent="0">
              <a:buNone/>
            </a:pPr>
            <a:r>
              <a:rPr lang="pl-PL" dirty="0"/>
              <a:t>		</a:t>
            </a:r>
          </a:p>
          <a:p>
            <a:pPr marL="0" indent="0">
              <a:buNone/>
            </a:pPr>
            <a:r>
              <a:rPr lang="pl-PL" dirty="0"/>
              <a:t>		</a:t>
            </a:r>
            <a:r>
              <a:rPr lang="pl-PL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</a:rPr>
              <a:t>NIESTETY NIE</a:t>
            </a:r>
            <a:endParaRPr lang="pl-P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adi" panose="020B0604020104020204" pitchFamily="34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5F573F6-C464-4F59-95EB-145D3580E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503" y="1433716"/>
            <a:ext cx="2851520" cy="2466565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554D1E38-BF24-4955-8E9F-4CC08818B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253" y="4472448"/>
            <a:ext cx="2841523" cy="189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9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3A7BFDF-F202-4E1F-93D8-EF1D44EA9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453" y="2899778"/>
            <a:ext cx="4696326" cy="1325563"/>
          </a:xfrm>
        </p:spPr>
        <p:txBody>
          <a:bodyPr/>
          <a:lstStyle/>
          <a:p>
            <a:r>
              <a:rPr lang="pl-PL" dirty="0"/>
              <a:t>Pamiętaj !!!</a:t>
            </a: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BE835A98-E97D-4CA8-9E28-63608A55ED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23558" y="59195"/>
            <a:ext cx="6169852" cy="673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014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E2228F-3586-4940-A75D-1E089F339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733" y="272717"/>
            <a:ext cx="5221288" cy="1752599"/>
          </a:xfrm>
        </p:spPr>
        <p:txBody>
          <a:bodyPr/>
          <a:lstStyle/>
          <a:p>
            <a:r>
              <a:rPr lang="pl-PL" dirty="0"/>
              <a:t>Żyj zdrowo i szczęśliwie</a:t>
            </a:r>
          </a:p>
        </p:txBody>
      </p: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E8C0A587-3799-4155-86D9-4A2E2063E2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54779" y="272717"/>
            <a:ext cx="4846328" cy="6160167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C429D7DD-E03C-408C-B139-B95FE528A0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446" y="2409574"/>
            <a:ext cx="52387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41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6504B52-18DF-4736-BBAA-BBE24BCEB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128338"/>
            <a:ext cx="10018713" cy="1620252"/>
          </a:xfrm>
        </p:spPr>
        <p:txBody>
          <a:bodyPr/>
          <a:lstStyle/>
          <a:p>
            <a:r>
              <a:rPr lang="pl-PL" dirty="0"/>
              <a:t>Dlaczego tak ważne jest, abyśmy zdrowo żyli?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3B43A02-7ECB-4A46-8061-9E660034C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524001"/>
            <a:ext cx="10018713" cy="4267200"/>
          </a:xfrm>
        </p:spPr>
        <p:txBody>
          <a:bodyPr>
            <a:normAutofit/>
          </a:bodyPr>
          <a:lstStyle/>
          <a:p>
            <a:pPr algn="just"/>
            <a:r>
              <a:rPr lang="pl-PL" dirty="0"/>
              <a:t>Organizm przeciążony, zmęczony, chory NIE DZIAŁA PRAWIDŁOWO.</a:t>
            </a:r>
          </a:p>
          <a:p>
            <a:pPr algn="just"/>
            <a:r>
              <a:rPr lang="pl-PL" dirty="0"/>
              <a:t>Stajemy się bardziej nerwowi, wszystko nam przeszkadza, jesteśmy rozchwiani i łatwo nas wyprowadzić z równowagi.</a:t>
            </a:r>
          </a:p>
          <a:p>
            <a:pPr algn="just"/>
            <a:r>
              <a:rPr lang="pl-PL" dirty="0"/>
              <a:t>Długie okresy nadmiernego przeciążenia psychicznego osłabiają system odpornościowy organizmu, sprzyjając przeziębieniom czy innym chorobom somatycznym.</a:t>
            </a:r>
          </a:p>
          <a:p>
            <a:pPr algn="just"/>
            <a:r>
              <a:rPr lang="pl-PL" dirty="0"/>
              <a:t>Trudno też radzić sobie z codziennymi czynnościami, mobilizować się do jakiejkolwiek aktywności.</a:t>
            </a:r>
          </a:p>
        </p:txBody>
      </p:sp>
    </p:spTree>
    <p:extLst>
      <p:ext uri="{BB962C8B-B14F-4D97-AF65-F5344CB8AC3E}">
        <p14:creationId xmlns:p14="http://schemas.microsoft.com/office/powerpoint/2010/main" val="3215343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F4F629-4D23-4F31-AD63-1E1FDDB10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942" y="170131"/>
            <a:ext cx="10018713" cy="1004293"/>
          </a:xfrm>
        </p:spPr>
        <p:txBody>
          <a:bodyPr/>
          <a:lstStyle/>
          <a:p>
            <a:r>
              <a:rPr lang="pl-PL" dirty="0"/>
              <a:t>Od czego zatem zależy nasze zdrowie?</a:t>
            </a:r>
          </a:p>
        </p:txBody>
      </p:sp>
      <p:pic>
        <p:nvPicPr>
          <p:cNvPr id="12" name="Symbol zastępczy zawartości 11">
            <a:extLst>
              <a:ext uri="{FF2B5EF4-FFF2-40B4-BE49-F238E27FC236}">
                <a16:creationId xmlns:a16="http://schemas.microsoft.com/office/drawing/2014/main" id="{B8EBF69D-7E7A-4FF9-9665-D1B56FB041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7817" y="1298038"/>
            <a:ext cx="3196443" cy="213096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9C6AEA7B-DF8A-41E4-B75E-A307A8453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335" y="3703608"/>
            <a:ext cx="3196443" cy="212679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6D58773A-F4A1-4646-B1A6-14496BDBCA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1440" y="3703608"/>
            <a:ext cx="3747985" cy="213096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82B6E15-5399-461B-807C-B89F7EB0A5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0628" y="3703608"/>
            <a:ext cx="3196444" cy="213096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780D8B4D-19A7-443B-8F98-00337B2822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0223" y="1322036"/>
            <a:ext cx="3160446" cy="210696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426E69D-26EB-4E6C-A252-4B72B94D93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1440" y="1284013"/>
            <a:ext cx="3196443" cy="213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329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5835C9-694B-4CF1-B8A1-E094E3063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9873"/>
            <a:ext cx="5915526" cy="1325563"/>
          </a:xfrm>
        </p:spPr>
        <p:txBody>
          <a:bodyPr/>
          <a:lstStyle/>
          <a:p>
            <a:r>
              <a:rPr lang="pl-PL" dirty="0"/>
              <a:t>Piramida żywieniowa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54398F0-203C-4FA2-9483-C64E311CE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963" y="1907489"/>
            <a:ext cx="5261809" cy="388154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dirty="0"/>
              <a:t>Piramida to graficzny opis różnych grup produktów spożywczych, niezbędnych w codziennej diecie, przedstawiony w odpowiednich proporcjach. Im wyższe piętro Piramidy, tym mniejsza ilość </a:t>
            </a:r>
            <a:br>
              <a:rPr lang="pl-PL" dirty="0"/>
            </a:br>
            <a:r>
              <a:rPr lang="pl-PL" dirty="0"/>
              <a:t>i częstość spożywanych produktów </a:t>
            </a:r>
            <a:br>
              <a:rPr lang="pl-PL" dirty="0"/>
            </a:br>
            <a:r>
              <a:rPr lang="pl-PL" dirty="0"/>
              <a:t>z danej grupy żywności.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6932446-9283-4A9D-AD2C-CB1735982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7772" y="-30728"/>
            <a:ext cx="5794228" cy="69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3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A849E06-392E-41E6-9642-40177D2D0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352" y="73026"/>
            <a:ext cx="10018713" cy="1258469"/>
          </a:xfrm>
        </p:spPr>
        <p:txBody>
          <a:bodyPr/>
          <a:lstStyle/>
          <a:p>
            <a:r>
              <a:rPr lang="pl-PL" dirty="0"/>
              <a:t>Zdrowe odżywianie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7415D4B-B69A-4ACF-8EB5-42944A6D1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944" y="1331495"/>
            <a:ext cx="6051497" cy="4351338"/>
          </a:xfrm>
        </p:spPr>
        <p:txBody>
          <a:bodyPr/>
          <a:lstStyle/>
          <a:p>
            <a:pPr algn="just"/>
            <a:r>
              <a:rPr lang="pl-PL" dirty="0"/>
              <a:t>Zdrowe odżywianie to spożywanie posiłków korzystnych dla naszego zdrowia. Ma ono zapewnić:</a:t>
            </a:r>
          </a:p>
          <a:p>
            <a:pPr algn="just">
              <a:buFontTx/>
              <a:buChar char="-"/>
            </a:pPr>
            <a:r>
              <a:rPr lang="pl-PL" sz="2400" dirty="0"/>
              <a:t>utrzymanie zdrowia lub jego poprawę</a:t>
            </a:r>
          </a:p>
          <a:p>
            <a:pPr algn="just">
              <a:buFontTx/>
              <a:buChar char="-"/>
            </a:pPr>
            <a:r>
              <a:rPr lang="pl-PL" sz="2400" dirty="0"/>
              <a:t>zmniejszenie ryzyka wystąpienia problemów ze zdrowiem, takich jak np.: otyłość, choroby serca, nowotwory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E655AAB-C844-4D6B-8192-673944F23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1308" y="1809750"/>
            <a:ext cx="4071186" cy="271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10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1ADA0F-A054-4AB0-8BCA-871146803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568" y="443853"/>
            <a:ext cx="5494005" cy="1139825"/>
          </a:xfrm>
        </p:spPr>
        <p:txBody>
          <a:bodyPr/>
          <a:lstStyle/>
          <a:p>
            <a:r>
              <a:rPr lang="pl-PL" dirty="0"/>
              <a:t>Cukry i tłuszcze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577FA2B-48C4-4617-AA1F-62F5DB386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8055" y="1325375"/>
            <a:ext cx="664143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Produkty tej grupy znajdują najwyższe piętro piramidy, tzn. że powinniśmy je spożywać bardzo rzadko. Uwaga na:</a:t>
            </a:r>
          </a:p>
          <a:p>
            <a:pPr>
              <a:lnSpc>
                <a:spcPct val="100000"/>
              </a:lnSpc>
            </a:pPr>
            <a:r>
              <a:rPr lang="pl-PL" dirty="0"/>
              <a:t>tłuszcze</a:t>
            </a:r>
          </a:p>
          <a:p>
            <a:pPr>
              <a:lnSpc>
                <a:spcPct val="100000"/>
              </a:lnSpc>
            </a:pPr>
            <a:r>
              <a:rPr lang="pl-PL" dirty="0"/>
              <a:t>słodycze,</a:t>
            </a:r>
          </a:p>
          <a:p>
            <a:pPr>
              <a:lnSpc>
                <a:spcPct val="100000"/>
              </a:lnSpc>
            </a:pPr>
            <a:r>
              <a:rPr lang="pl-PL" dirty="0"/>
              <a:t>chipsy i inne słone przekąski,</a:t>
            </a:r>
          </a:p>
          <a:p>
            <a:pPr>
              <a:lnSpc>
                <a:spcPct val="100000"/>
              </a:lnSpc>
            </a:pPr>
            <a:r>
              <a:rPr lang="pl-PL" dirty="0"/>
              <a:t>napoje gazowane,</a:t>
            </a:r>
          </a:p>
          <a:p>
            <a:pPr>
              <a:lnSpc>
                <a:spcPct val="100000"/>
              </a:lnSpc>
            </a:pPr>
            <a:r>
              <a:rPr lang="pl-PL" dirty="0"/>
              <a:t>kawa i herbata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8011CD1-E6D2-46EB-882A-C95C605D4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0528" y="1089485"/>
            <a:ext cx="3015693" cy="201441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9077BEC9-C293-4571-8F81-3E449B5A4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0528" y="3992231"/>
            <a:ext cx="3160295" cy="210686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756B34FA-E61A-47E3-A26E-76C7EBAA79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0708" y="2615550"/>
            <a:ext cx="2703730" cy="202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697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EE3AFB-F3B8-40B3-8062-122D9E6E9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648" y="405295"/>
            <a:ext cx="6723231" cy="1139825"/>
          </a:xfrm>
        </p:spPr>
        <p:txBody>
          <a:bodyPr/>
          <a:lstStyle/>
          <a:p>
            <a:r>
              <a:rPr lang="pl-PL" dirty="0"/>
              <a:t>Mięso, wędliny, jaja, drób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93C3F95-CA39-4B32-B7E4-F3AE8F3D7D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1870" y="1574029"/>
            <a:ext cx="5803233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dirty="0"/>
              <a:t>Dostarczają do organizmu człowieka żelazo, proteiny, niacynę i tiaminę. Zaliczamy tu:</a:t>
            </a:r>
          </a:p>
          <a:p>
            <a:pPr algn="just"/>
            <a:r>
              <a:rPr lang="pl-PL" dirty="0"/>
              <a:t>mięsa </a:t>
            </a:r>
            <a:r>
              <a:rPr lang="pl-PL" sz="1600" dirty="0"/>
              <a:t>(czerwonego mięsa powinniśmy zjadać najmniej)</a:t>
            </a:r>
          </a:p>
          <a:p>
            <a:pPr algn="just"/>
            <a:r>
              <a:rPr lang="pl-PL" dirty="0"/>
              <a:t>drób</a:t>
            </a:r>
          </a:p>
          <a:p>
            <a:pPr algn="just"/>
            <a:r>
              <a:rPr lang="pl-PL" dirty="0"/>
              <a:t>ryby</a:t>
            </a:r>
          </a:p>
          <a:p>
            <a:pPr algn="just"/>
            <a:r>
              <a:rPr lang="pl-PL" dirty="0"/>
              <a:t>chude wędliny</a:t>
            </a:r>
          </a:p>
          <a:p>
            <a:pPr algn="just"/>
            <a:r>
              <a:rPr lang="pl-PL" dirty="0"/>
              <a:t>Zalecane jest spożywanie 2 porcji tych produktów dziennie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5B1B3BF5-2184-4EDA-AFF1-B6A17C71F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7542" y="1913641"/>
            <a:ext cx="3146258" cy="226637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22E242CF-93ED-4653-A265-2BEA22659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6794" y="4402966"/>
            <a:ext cx="4486083" cy="226637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22F306EE-80D8-4518-8556-231E356A0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9261" y="124791"/>
            <a:ext cx="2341148" cy="170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603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D9C974A-1B64-47AD-B08A-FAD69D905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0043" y="309645"/>
            <a:ext cx="5983705" cy="1139824"/>
          </a:xfrm>
        </p:spPr>
        <p:txBody>
          <a:bodyPr/>
          <a:lstStyle/>
          <a:p>
            <a:r>
              <a:rPr lang="pl-PL" dirty="0"/>
              <a:t>Produkty mleczne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09EA3A0-11DC-4EFD-B80F-3D28389AA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0043" y="1588420"/>
            <a:ext cx="5983705" cy="4896017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pl-PL" dirty="0"/>
              <a:t>Stanowią podstawowe źródło wapnia budującego kości i zęby. Nabiał dostarcza również witaminę D, A, B12, białko, potas, fosfor i niacynę. Zaliczamy tu następujące produkty:</a:t>
            </a:r>
          </a:p>
          <a:p>
            <a:r>
              <a:rPr lang="pl-PL" dirty="0"/>
              <a:t>mleko</a:t>
            </a:r>
          </a:p>
          <a:p>
            <a:r>
              <a:rPr lang="pl-PL" dirty="0"/>
              <a:t>jogurt, maślankę, kefir</a:t>
            </a:r>
          </a:p>
          <a:p>
            <a:r>
              <a:rPr lang="pl-PL" dirty="0"/>
              <a:t>sery</a:t>
            </a:r>
          </a:p>
          <a:p>
            <a:r>
              <a:rPr lang="pl-PL" dirty="0"/>
              <a:t>budynie</a:t>
            </a:r>
          </a:p>
          <a:p>
            <a:r>
              <a:rPr lang="pl-PL" dirty="0"/>
              <a:t>koktajle</a:t>
            </a:r>
          </a:p>
          <a:p>
            <a:r>
              <a:rPr lang="pl-PL" dirty="0"/>
              <a:t>masło</a:t>
            </a:r>
          </a:p>
          <a:p>
            <a:pPr marL="0" indent="0">
              <a:buNone/>
            </a:pPr>
            <a:r>
              <a:rPr lang="pl-PL" dirty="0"/>
              <a:t>Ilość potrzebnych dziennych porcji: 4</a:t>
            </a:r>
          </a:p>
          <a:p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19EB1A3-D8F7-42AF-858A-315BA86BD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770" y="729079"/>
            <a:ext cx="2900866" cy="1933911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578E754C-498E-4BF7-81D2-C4ED95210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8703" y="2851901"/>
            <a:ext cx="2908326" cy="2417679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3D4F73F5-2564-4D11-99DF-364342B6F0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0309" y="4036429"/>
            <a:ext cx="3084596" cy="205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695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ksa">
  <a:themeElements>
    <a:clrScheme name="Fioletowy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alaksa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Paralaksa</Template>
  <TotalTime>268</TotalTime>
  <Words>1155</Words>
  <Application>Microsoft Office PowerPoint</Application>
  <PresentationFormat>Panoramiczny</PresentationFormat>
  <Paragraphs>116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5" baseType="lpstr">
      <vt:lpstr>Abadi</vt:lpstr>
      <vt:lpstr>Arial</vt:lpstr>
      <vt:lpstr>Corbel</vt:lpstr>
      <vt:lpstr>Paralaksa</vt:lpstr>
      <vt:lpstr>Postaw na zdrowie  i odporność na stres  Światowy Dzień Zdrowia</vt:lpstr>
      <vt:lpstr>Czy młodzież i dzieci żyją zdrowo?</vt:lpstr>
      <vt:lpstr>Dlaczego tak ważne jest, abyśmy zdrowo żyli?</vt:lpstr>
      <vt:lpstr>Od czego zatem zależy nasze zdrowie?</vt:lpstr>
      <vt:lpstr>Piramida żywieniowa</vt:lpstr>
      <vt:lpstr>Zdrowe odżywianie</vt:lpstr>
      <vt:lpstr>Cukry i tłuszcze</vt:lpstr>
      <vt:lpstr>Mięso, wędliny, jaja, drób</vt:lpstr>
      <vt:lpstr>Produkty mleczne</vt:lpstr>
      <vt:lpstr> Owoce</vt:lpstr>
      <vt:lpstr>Warzywa</vt:lpstr>
      <vt:lpstr>Kasze, ryże, pieczywo</vt:lpstr>
      <vt:lpstr>Woda</vt:lpstr>
      <vt:lpstr>Woda - Ile należy pić?</vt:lpstr>
      <vt:lpstr>Aktywność fizyczna</vt:lpstr>
      <vt:lpstr>Zasady zdrowego żywienia i stylu życia </vt:lpstr>
      <vt:lpstr>Stres</vt:lpstr>
      <vt:lpstr>Stres</vt:lpstr>
      <vt:lpstr>Jak sobie radzić ze stresem w pandemii?</vt:lpstr>
      <vt:lpstr>Pamiętaj !!!</vt:lpstr>
      <vt:lpstr>Żyj zdrowo i szczęśliwie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Postaw na zdrowie i odporność na stres</dc:title>
  <dc:creator>Aneta Kruk</dc:creator>
  <cp:lastModifiedBy>Aneta Kruk</cp:lastModifiedBy>
  <cp:revision>20</cp:revision>
  <dcterms:created xsi:type="dcterms:W3CDTF">2021-04-09T07:57:28Z</dcterms:created>
  <dcterms:modified xsi:type="dcterms:W3CDTF">2021-04-12T11:31:21Z</dcterms:modified>
</cp:coreProperties>
</file>